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1" r:id="rId3"/>
    <p:sldId id="290" r:id="rId4"/>
    <p:sldId id="276" r:id="rId5"/>
    <p:sldId id="271" r:id="rId6"/>
    <p:sldId id="272" r:id="rId7"/>
    <p:sldId id="280" r:id="rId8"/>
    <p:sldId id="273" r:id="rId9"/>
    <p:sldId id="286" r:id="rId10"/>
    <p:sldId id="292" r:id="rId11"/>
    <p:sldId id="277" r:id="rId12"/>
    <p:sldId id="293"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4AC9B-86A3-BBD4-DA8B-AC68EB1C1011}" v="2" dt="2024-09-05T08:52:13.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7" autoAdjust="0"/>
    <p:restoredTop sz="94660"/>
  </p:normalViewPr>
  <p:slideViewPr>
    <p:cSldViewPr snapToGrid="0">
      <p:cViewPr varScale="1">
        <p:scale>
          <a:sx n="126" d="100"/>
          <a:sy n="126" d="100"/>
        </p:scale>
        <p:origin x="2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ysia Ainsworth" userId="S::e.ainsworth@greenlands.lancs.sch.uk::84f043d2-ed4e-4f0b-9181-a5469b107a9e" providerId="AD" clId="Web-{3464AC9B-86A3-BBD4-DA8B-AC68EB1C1011}"/>
    <pc:docChg chg="modSld">
      <pc:chgData name="Elysia Ainsworth" userId="S::e.ainsworth@greenlands.lancs.sch.uk::84f043d2-ed4e-4f0b-9181-a5469b107a9e" providerId="AD" clId="Web-{3464AC9B-86A3-BBD4-DA8B-AC68EB1C1011}" dt="2024-09-05T08:52:13.707" v="1"/>
      <pc:docMkLst>
        <pc:docMk/>
      </pc:docMkLst>
      <pc:sldChg chg="modSp">
        <pc:chgData name="Elysia Ainsworth" userId="S::e.ainsworth@greenlands.lancs.sch.uk::84f043d2-ed4e-4f0b-9181-a5469b107a9e" providerId="AD" clId="Web-{3464AC9B-86A3-BBD4-DA8B-AC68EB1C1011}" dt="2024-09-05T08:52:13.707" v="1"/>
        <pc:sldMkLst>
          <pc:docMk/>
          <pc:sldMk cId="4183637294" sldId="258"/>
        </pc:sldMkLst>
        <pc:picChg chg="mod modCrop">
          <ac:chgData name="Elysia Ainsworth" userId="S::e.ainsworth@greenlands.lancs.sch.uk::84f043d2-ed4e-4f0b-9181-a5469b107a9e" providerId="AD" clId="Web-{3464AC9B-86A3-BBD4-DA8B-AC68EB1C1011}" dt="2024-09-05T08:52:13.707" v="1"/>
          <ac:picMkLst>
            <pc:docMk/>
            <pc:sldMk cId="4183637294" sldId="258"/>
            <ac:picMk id="1030"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2EB6E25-4DDA-45D1-AE3F-7A100E26BCAA}"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427678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2EB6E25-4DDA-45D1-AE3F-7A100E26BCAA}"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1958264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2EB6E25-4DDA-45D1-AE3F-7A100E26BCAA}"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331297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2EB6E25-4DDA-45D1-AE3F-7A100E26BCAA}"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160377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EB6E25-4DDA-45D1-AE3F-7A100E26BCAA}"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131530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2EB6E25-4DDA-45D1-AE3F-7A100E26BCAA}" type="datetimeFigureOut">
              <a:rPr lang="en-GB" smtClean="0"/>
              <a:t>09/09/2025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244337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2EB6E25-4DDA-45D1-AE3F-7A100E26BCAA}" type="datetimeFigureOut">
              <a:rPr lang="en-GB" smtClean="0"/>
              <a:t>09/09/2025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343757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2EB6E25-4DDA-45D1-AE3F-7A100E26BCAA}" type="datetimeFigureOut">
              <a:rPr lang="en-GB" smtClean="0"/>
              <a:t>09/09/2025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6015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B6E25-4DDA-45D1-AE3F-7A100E26BCAA}" type="datetimeFigureOut">
              <a:rPr lang="en-GB" smtClean="0"/>
              <a:t>09/09/2025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238427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EB6E25-4DDA-45D1-AE3F-7A100E26BCAA}" type="datetimeFigureOut">
              <a:rPr lang="en-GB" smtClean="0"/>
              <a:t>09/09/2025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406163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EB6E25-4DDA-45D1-AE3F-7A100E26BCAA}" type="datetimeFigureOut">
              <a:rPr lang="en-GB" smtClean="0"/>
              <a:t>09/09/2025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F15139-FBC3-4382-99A7-652168EED7D1}" type="slidenum">
              <a:rPr lang="en-GB" smtClean="0"/>
              <a:t>‹#›</a:t>
            </a:fld>
            <a:endParaRPr lang="en-GB"/>
          </a:p>
        </p:txBody>
      </p:sp>
    </p:spTree>
    <p:extLst>
      <p:ext uri="{BB962C8B-B14F-4D97-AF65-F5344CB8AC3E}">
        <p14:creationId xmlns:p14="http://schemas.microsoft.com/office/powerpoint/2010/main" val="202263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B6E25-4DDA-45D1-AE3F-7A100E26BCAA}" type="datetimeFigureOut">
              <a:rPr lang="en-GB" smtClean="0"/>
              <a:t>09/09/2025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15139-FBC3-4382-99A7-652168EED7D1}" type="slidenum">
              <a:rPr lang="en-GB" smtClean="0"/>
              <a:t>‹#›</a:t>
            </a:fld>
            <a:endParaRPr lang="en-GB"/>
          </a:p>
        </p:txBody>
      </p:sp>
    </p:spTree>
    <p:extLst>
      <p:ext uri="{BB962C8B-B14F-4D97-AF65-F5344CB8AC3E}">
        <p14:creationId xmlns:p14="http://schemas.microsoft.com/office/powerpoint/2010/main" val="3588203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hyperlink" Target="https://saferinternet.org.uk/guide-and-resource/parents-and-carer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529" y="1025001"/>
            <a:ext cx="10515600" cy="1325563"/>
          </a:xfrm>
        </p:spPr>
        <p:txBody>
          <a:bodyPr/>
          <a:lstStyle/>
          <a:p>
            <a:pPr algn="ctr"/>
            <a:r>
              <a:rPr lang="en-GB" u="sng" dirty="0" smtClean="0"/>
              <a:t>Welcome to Year 4!</a:t>
            </a:r>
            <a:endParaRPr lang="en-GB" u="sng" dirty="0"/>
          </a:p>
        </p:txBody>
      </p:sp>
      <p:pic>
        <p:nvPicPr>
          <p:cNvPr id="5" name="Picture 4"/>
          <p:cNvPicPr>
            <a:picLocks noChangeAspect="1"/>
          </p:cNvPicPr>
          <p:nvPr/>
        </p:nvPicPr>
        <p:blipFill>
          <a:blip r:embed="rId2"/>
          <a:stretch>
            <a:fillRect/>
          </a:stretch>
        </p:blipFill>
        <p:spPr>
          <a:xfrm>
            <a:off x="3257173" y="2350564"/>
            <a:ext cx="5206312" cy="3904734"/>
          </a:xfrm>
          <a:prstGeom prst="rect">
            <a:avLst/>
          </a:prstGeom>
        </p:spPr>
      </p:pic>
    </p:spTree>
    <p:extLst>
      <p:ext uri="{BB962C8B-B14F-4D97-AF65-F5344CB8AC3E}">
        <p14:creationId xmlns:p14="http://schemas.microsoft.com/office/powerpoint/2010/main" val="400961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Reading</a:t>
            </a:r>
            <a:r>
              <a:rPr lang="en-GB" dirty="0" smtClean="0"/>
              <a:t> </a:t>
            </a:r>
            <a:endParaRPr lang="en-GB" dirty="0"/>
          </a:p>
        </p:txBody>
      </p:sp>
      <p:sp>
        <p:nvSpPr>
          <p:cNvPr id="3" name="Content Placeholder 2"/>
          <p:cNvSpPr>
            <a:spLocks noGrp="1"/>
          </p:cNvSpPr>
          <p:nvPr>
            <p:ph idx="1"/>
          </p:nvPr>
        </p:nvSpPr>
        <p:spPr/>
        <p:txBody>
          <a:bodyPr/>
          <a:lstStyle/>
          <a:p>
            <a:r>
              <a:rPr lang="en-US" altLang="en-US" dirty="0" smtClean="0">
                <a:latin typeface="Twinkl" pitchFamily="2" charset="0"/>
              </a:rPr>
              <a:t>At least 3 times a week as part of their homework.</a:t>
            </a:r>
          </a:p>
          <a:p>
            <a:r>
              <a:rPr lang="en-US" altLang="en-US" dirty="0" smtClean="0">
                <a:latin typeface="Twinkl" pitchFamily="2" charset="0"/>
              </a:rPr>
              <a:t>Please sign the diary.</a:t>
            </a:r>
          </a:p>
          <a:p>
            <a:r>
              <a:rPr lang="en-US" altLang="en-US" dirty="0" smtClean="0">
                <a:latin typeface="Twinkl" pitchFamily="2" charset="0"/>
              </a:rPr>
              <a:t>We </a:t>
            </a:r>
            <a:r>
              <a:rPr lang="en-US" altLang="en-US" dirty="0">
                <a:latin typeface="Twinkl" pitchFamily="2" charset="0"/>
              </a:rPr>
              <a:t>want to foster a love of reading for pleasure. Sitting with you sharing a book will have a huge impact.</a:t>
            </a:r>
            <a:endParaRPr lang="en-GB" altLang="en-US" dirty="0">
              <a:latin typeface="Twinkl" pitchFamily="2" charset="0"/>
            </a:endParaRPr>
          </a:p>
          <a:p>
            <a:endParaRPr lang="en-GB" dirty="0"/>
          </a:p>
        </p:txBody>
      </p:sp>
      <p:pic>
        <p:nvPicPr>
          <p:cNvPr id="4" name="Picture 3" descr="The 1709 Blog: Supreme Court says copyright law does not protect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56280" y="365125"/>
            <a:ext cx="136683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745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Daily Routine</a:t>
            </a:r>
            <a:endParaRPr lang="en-GB" u="sng" dirty="0"/>
          </a:p>
        </p:txBody>
      </p:sp>
      <p:sp>
        <p:nvSpPr>
          <p:cNvPr id="3" name="Content Placeholder 2"/>
          <p:cNvSpPr>
            <a:spLocks noGrp="1"/>
          </p:cNvSpPr>
          <p:nvPr>
            <p:ph idx="1"/>
          </p:nvPr>
        </p:nvSpPr>
        <p:spPr/>
        <p:txBody>
          <a:bodyPr/>
          <a:lstStyle/>
          <a:p>
            <a:r>
              <a:rPr lang="en-GB" dirty="0" smtClean="0"/>
              <a:t>Arrive for 8:50 </a:t>
            </a:r>
          </a:p>
          <a:p>
            <a:r>
              <a:rPr lang="en-GB" dirty="0" smtClean="0"/>
              <a:t>Doors close at 9:00</a:t>
            </a:r>
          </a:p>
          <a:p>
            <a:r>
              <a:rPr lang="en-GB" dirty="0" smtClean="0"/>
              <a:t>Absences- contact the office, or dojo. </a:t>
            </a:r>
          </a:p>
          <a:p>
            <a:r>
              <a:rPr lang="en-GB" dirty="0" smtClean="0"/>
              <a:t>3:20 Pick up- </a:t>
            </a:r>
            <a:r>
              <a:rPr lang="en-GB" dirty="0"/>
              <a:t>Please let me know if someone else is picking your child up.</a:t>
            </a:r>
            <a:r>
              <a:rPr lang="en-GB" u="sng" dirty="0"/>
              <a:t> </a:t>
            </a:r>
            <a:endParaRPr lang="en-GB" dirty="0" smtClean="0"/>
          </a:p>
          <a:p>
            <a:pPr marL="0" indent="0">
              <a:buNone/>
            </a:pPr>
            <a:endParaRPr lang="en-GB" dirty="0"/>
          </a:p>
        </p:txBody>
      </p:sp>
      <p:pic>
        <p:nvPicPr>
          <p:cNvPr id="4" name="Picture 2" descr="Call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9621" y="4622665"/>
            <a:ext cx="1975411" cy="197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34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1247775" y="92074"/>
            <a:ext cx="830897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6000" u="sng" dirty="0">
                <a:latin typeface="Twinkl" pitchFamily="2" charset="0"/>
              </a:rPr>
              <a:t>Social Media </a:t>
            </a:r>
          </a:p>
        </p:txBody>
      </p:sp>
      <p:pic>
        <p:nvPicPr>
          <p:cNvPr id="15363" name="Picture 1" descr="Illustration gratuite: Facebook, Logo, Réseau Social - Image gratuite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7663" y="1285876"/>
            <a:ext cx="22796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Tik Tok - WikiFur, the furry encyclopedi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2614" y="1309689"/>
            <a:ext cx="12795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Snapchat to Buy Computer Vision Startup Seene |FinSMEs"/>
          <p:cNvPicPr>
            <a:picLocks noChangeAspect="1"/>
          </p:cNvPicPr>
          <p:nvPr/>
        </p:nvPicPr>
        <p:blipFill>
          <a:blip r:embed="rId5">
            <a:extLst>
              <a:ext uri="{28A0092B-C50C-407E-A947-70E740481C1C}">
                <a14:useLocalDpi xmlns:a14="http://schemas.microsoft.com/office/drawing/2010/main" val="0"/>
              </a:ext>
            </a:extLst>
          </a:blip>
          <a:srcRect l="18616" r="18597"/>
          <a:stretch>
            <a:fillRect/>
          </a:stretch>
        </p:blipFill>
        <p:spPr bwMode="auto">
          <a:xfrm>
            <a:off x="4027488" y="1320800"/>
            <a:ext cx="15049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Instagram PNG Transparent Images | PNG All"/>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55101" y="1119189"/>
            <a:ext cx="15208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descr="Youtube Rojo Social · Imagen gratis en Pixabay"/>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61200" y="1268413"/>
            <a:ext cx="18748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Social Media | Firs Primary Schoo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731" y="2118321"/>
            <a:ext cx="5912981" cy="457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1"/>
          <p:cNvSpPr txBox="1">
            <a:spLocks noChangeArrowheads="1"/>
          </p:cNvSpPr>
          <p:nvPr/>
        </p:nvSpPr>
        <p:spPr bwMode="auto">
          <a:xfrm flipH="1">
            <a:off x="6810375" y="2698750"/>
            <a:ext cx="3556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latin typeface="Twinkl" pitchFamily="2" charset="0"/>
              </a:rPr>
              <a:t>Please consider carefully before allowing your child to go on social media. At </a:t>
            </a:r>
            <a:r>
              <a:rPr lang="en-GB" altLang="en-US" sz="1800" dirty="0" smtClean="0">
                <a:latin typeface="Twinkl" pitchFamily="2" charset="0"/>
              </a:rPr>
              <a:t>under 12 </a:t>
            </a:r>
            <a:r>
              <a:rPr lang="en-GB" altLang="en-US" sz="1800" dirty="0" smtClean="0">
                <a:latin typeface="Twinkl" pitchFamily="2" charset="0"/>
              </a:rPr>
              <a:t>years </a:t>
            </a:r>
            <a:r>
              <a:rPr lang="en-GB" altLang="en-US" sz="1800" dirty="0">
                <a:latin typeface="Twinkl" pitchFamily="2" charset="0"/>
              </a:rPr>
              <a:t>old, they are well below the age limit. They are very often not emotionally mature enough to use it safely, and it can cause huge fall outs and arguments in school. They are also exposed to adult language and content which can have a detrimental effect on their mental health.</a:t>
            </a:r>
            <a:endParaRPr lang="en-GB" altLang="en-US" sz="1800" dirty="0">
              <a:latin typeface="Arial" panose="020B0604020202020204" pitchFamily="34" charset="0"/>
            </a:endParaRPr>
          </a:p>
        </p:txBody>
      </p:sp>
      <p:sp>
        <p:nvSpPr>
          <p:cNvPr id="15370" name="Rectangle 3"/>
          <p:cNvSpPr>
            <a:spLocks noChangeArrowheads="1"/>
          </p:cNvSpPr>
          <p:nvPr/>
        </p:nvSpPr>
        <p:spPr bwMode="auto">
          <a:xfrm>
            <a:off x="6527800" y="6159501"/>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hlinkClick r:id="rId9"/>
              </a:rPr>
              <a:t>Parents and Carers - UK Safer Internet Centre</a:t>
            </a:r>
            <a:endParaRPr lang="en-GB" altLang="en-US" sz="1800">
              <a:latin typeface="Arial" panose="020B0604020202020204" pitchFamily="34" charset="0"/>
            </a:endParaRPr>
          </a:p>
        </p:txBody>
      </p:sp>
    </p:spTree>
    <p:custDataLst>
      <p:tags r:id="rId1"/>
    </p:custDataLst>
    <p:extLst>
      <p:ext uri="{BB962C8B-B14F-4D97-AF65-F5344CB8AC3E}">
        <p14:creationId xmlns:p14="http://schemas.microsoft.com/office/powerpoint/2010/main" val="30966682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ppt_x"/>
                                          </p:val>
                                        </p:tav>
                                        <p:tav tm="100000">
                                          <p:val>
                                            <p:strVal val="#ppt_x"/>
                                          </p:val>
                                        </p:tav>
                                      </p:tavLst>
                                    </p:anim>
                                    <p:anim calcmode="lin" valueType="num">
                                      <p:cBhvr additive="base">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Supporting your child in Y4</a:t>
            </a:r>
            <a:endParaRPr lang="en-GB" u="sng" dirty="0"/>
          </a:p>
        </p:txBody>
      </p:sp>
      <p:sp>
        <p:nvSpPr>
          <p:cNvPr id="3" name="Content Placeholder 2"/>
          <p:cNvSpPr>
            <a:spLocks noGrp="1"/>
          </p:cNvSpPr>
          <p:nvPr>
            <p:ph idx="1"/>
          </p:nvPr>
        </p:nvSpPr>
        <p:spPr/>
        <p:txBody>
          <a:bodyPr/>
          <a:lstStyle/>
          <a:p>
            <a:r>
              <a:rPr lang="en-GB" dirty="0" smtClean="0"/>
              <a:t>Arrive on time.</a:t>
            </a:r>
          </a:p>
          <a:p>
            <a:r>
              <a:rPr lang="en-GB" dirty="0" smtClean="0"/>
              <a:t>Label uniform.</a:t>
            </a:r>
          </a:p>
          <a:p>
            <a:r>
              <a:rPr lang="en-GB" dirty="0" smtClean="0"/>
              <a:t>Support with homework- Including reading.</a:t>
            </a:r>
          </a:p>
          <a:p>
            <a:r>
              <a:rPr lang="en-GB" dirty="0" smtClean="0"/>
              <a:t>Ensure PE kits are in school.</a:t>
            </a:r>
          </a:p>
          <a:p>
            <a:r>
              <a:rPr lang="en-GB" dirty="0" smtClean="0"/>
              <a:t>Check Dojo.</a:t>
            </a:r>
          </a:p>
          <a:p>
            <a:r>
              <a:rPr lang="en-GB" dirty="0" smtClean="0"/>
              <a:t>Practise their times tables and reassure</a:t>
            </a:r>
            <a:r>
              <a:rPr lang="en-GB" dirty="0" smtClean="0"/>
              <a:t>!</a:t>
            </a:r>
          </a:p>
          <a:p>
            <a:r>
              <a:rPr lang="en-GB" dirty="0" smtClean="0"/>
              <a:t>Help them tell the time and use real money in wider life.</a:t>
            </a:r>
            <a:endParaRPr lang="en-GB" dirty="0"/>
          </a:p>
        </p:txBody>
      </p:sp>
    </p:spTree>
    <p:extLst>
      <p:ext uri="{BB962C8B-B14F-4D97-AF65-F5344CB8AC3E}">
        <p14:creationId xmlns:p14="http://schemas.microsoft.com/office/powerpoint/2010/main" val="760950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833" y="415401"/>
            <a:ext cx="10515600" cy="1325563"/>
          </a:xfrm>
        </p:spPr>
        <p:txBody>
          <a:bodyPr/>
          <a:lstStyle/>
          <a:p>
            <a:r>
              <a:rPr lang="en-GB" u="sng" dirty="0" smtClean="0"/>
              <a:t>Meet the Staff</a:t>
            </a:r>
            <a:endParaRPr lang="en-GB" u="sng" dirty="0"/>
          </a:p>
        </p:txBody>
      </p:sp>
      <p:sp>
        <p:nvSpPr>
          <p:cNvPr id="4" name="Content Placeholder 2"/>
          <p:cNvSpPr txBox="1">
            <a:spLocks/>
          </p:cNvSpPr>
          <p:nvPr/>
        </p:nvSpPr>
        <p:spPr>
          <a:xfrm>
            <a:off x="509833" y="198830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smtClean="0"/>
              <a:t>Miss Ainsworth – Class teacher</a:t>
            </a:r>
          </a:p>
          <a:p>
            <a:r>
              <a:rPr lang="en-GB" sz="3200" dirty="0" smtClean="0"/>
              <a:t>Mrs Fish – TA and welfare staff</a:t>
            </a:r>
          </a:p>
          <a:p>
            <a:r>
              <a:rPr lang="en-GB" sz="3200" dirty="0" smtClean="0"/>
              <a:t>Mr Kelly- Thursday morning </a:t>
            </a:r>
          </a:p>
          <a:p>
            <a:r>
              <a:rPr lang="en-GB" sz="3200" dirty="0" smtClean="0"/>
              <a:t>Team Theme - PE</a:t>
            </a:r>
            <a:endParaRPr lang="en-GB" sz="3200" dirty="0"/>
          </a:p>
        </p:txBody>
      </p:sp>
    </p:spTree>
    <p:extLst>
      <p:ext uri="{BB962C8B-B14F-4D97-AF65-F5344CB8AC3E}">
        <p14:creationId xmlns:p14="http://schemas.microsoft.com/office/powerpoint/2010/main" val="4009616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Behaviour</a:t>
            </a:r>
            <a:endParaRPr lang="en-GB" u="sng" dirty="0"/>
          </a:p>
        </p:txBody>
      </p:sp>
      <p:sp>
        <p:nvSpPr>
          <p:cNvPr id="3" name="Content Placeholder 2"/>
          <p:cNvSpPr>
            <a:spLocks noGrp="1"/>
          </p:cNvSpPr>
          <p:nvPr>
            <p:ph idx="1"/>
          </p:nvPr>
        </p:nvSpPr>
        <p:spPr/>
        <p:txBody>
          <a:bodyPr/>
          <a:lstStyle/>
          <a:p>
            <a:r>
              <a:rPr lang="en-GB" altLang="en-US" dirty="0">
                <a:latin typeface="Twinkl" pitchFamily="2" charset="0"/>
              </a:rPr>
              <a:t>Safe, Respect and Learning - 3 strands of behaviour</a:t>
            </a:r>
          </a:p>
          <a:p>
            <a:r>
              <a:rPr lang="en-GB" altLang="en-US" dirty="0">
                <a:latin typeface="Twinkl" pitchFamily="2" charset="0"/>
              </a:rPr>
              <a:t>Regulation station, regulation plans and nurture sessions for those who need extra help </a:t>
            </a:r>
          </a:p>
          <a:p>
            <a:r>
              <a:rPr lang="en-GB" altLang="en-US" dirty="0">
                <a:latin typeface="Twinkl" pitchFamily="2" charset="0"/>
              </a:rPr>
              <a:t>Rewards and Sanctions that are clear and consistent</a:t>
            </a:r>
          </a:p>
          <a:p>
            <a:r>
              <a:rPr lang="en-GB" altLang="en-US" dirty="0">
                <a:latin typeface="Twinkl" pitchFamily="2" charset="0"/>
              </a:rPr>
              <a:t>Developing intrinsic motivation within the child </a:t>
            </a:r>
          </a:p>
          <a:p>
            <a:pPr marL="0" indent="0">
              <a:buNone/>
            </a:pPr>
            <a:endParaRPr lang="en-GB" dirty="0"/>
          </a:p>
        </p:txBody>
      </p:sp>
    </p:spTree>
    <p:extLst>
      <p:ext uri="{BB962C8B-B14F-4D97-AF65-F5344CB8AC3E}">
        <p14:creationId xmlns:p14="http://schemas.microsoft.com/office/powerpoint/2010/main" val="2775236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Rewards and Consequences</a:t>
            </a:r>
            <a:endParaRPr lang="en-GB" dirty="0"/>
          </a:p>
        </p:txBody>
      </p:sp>
      <p:sp>
        <p:nvSpPr>
          <p:cNvPr id="4" name="Content Placeholder 3"/>
          <p:cNvSpPr>
            <a:spLocks noGrp="1"/>
          </p:cNvSpPr>
          <p:nvPr>
            <p:ph sz="half" idx="2"/>
          </p:nvPr>
        </p:nvSpPr>
        <p:spPr>
          <a:xfrm>
            <a:off x="839788" y="1545996"/>
            <a:ext cx="5157787" cy="4643667"/>
          </a:xfrm>
          <a:ln w="38100">
            <a:solidFill>
              <a:srgbClr val="00FF00"/>
            </a:solidFill>
          </a:ln>
        </p:spPr>
        <p:txBody>
          <a:bodyPr/>
          <a:lstStyle/>
          <a:p>
            <a:r>
              <a:rPr lang="en-GB" dirty="0" smtClean="0"/>
              <a:t>Recognition Board</a:t>
            </a:r>
          </a:p>
          <a:p>
            <a:r>
              <a:rPr lang="en-GB" dirty="0" smtClean="0"/>
              <a:t>Dojo points</a:t>
            </a:r>
          </a:p>
          <a:p>
            <a:r>
              <a:rPr lang="en-GB" dirty="0" smtClean="0"/>
              <a:t>Message home </a:t>
            </a:r>
          </a:p>
          <a:p>
            <a:r>
              <a:rPr lang="en-GB" dirty="0" smtClean="0"/>
              <a:t>Prize Box </a:t>
            </a:r>
          </a:p>
          <a:p>
            <a:r>
              <a:rPr lang="en-GB" dirty="0" smtClean="0"/>
              <a:t>House Points </a:t>
            </a:r>
          </a:p>
          <a:p>
            <a:r>
              <a:rPr lang="en-GB" dirty="0" smtClean="0"/>
              <a:t>Golden Time </a:t>
            </a:r>
          </a:p>
          <a:p>
            <a:r>
              <a:rPr lang="en-GB" dirty="0" smtClean="0"/>
              <a:t>Visit to Mrs Cornwell </a:t>
            </a:r>
          </a:p>
          <a:p>
            <a:r>
              <a:rPr lang="en-GB" dirty="0" smtClean="0"/>
              <a:t>Certificates </a:t>
            </a:r>
          </a:p>
          <a:p>
            <a:r>
              <a:rPr lang="en-GB" dirty="0" smtClean="0"/>
              <a:t>Stickers </a:t>
            </a:r>
            <a:endParaRPr lang="en-GB" dirty="0"/>
          </a:p>
        </p:txBody>
      </p:sp>
      <p:sp>
        <p:nvSpPr>
          <p:cNvPr id="6" name="Content Placeholder 5"/>
          <p:cNvSpPr>
            <a:spLocks noGrp="1"/>
          </p:cNvSpPr>
          <p:nvPr>
            <p:ph sz="quarter" idx="4"/>
          </p:nvPr>
        </p:nvSpPr>
        <p:spPr>
          <a:xfrm>
            <a:off x="6172200" y="1545996"/>
            <a:ext cx="5183188" cy="4643667"/>
          </a:xfrm>
          <a:ln w="38100">
            <a:solidFill>
              <a:srgbClr val="FF0000"/>
            </a:solidFill>
          </a:ln>
        </p:spPr>
        <p:txBody>
          <a:bodyPr/>
          <a:lstStyle/>
          <a:p>
            <a:r>
              <a:rPr lang="en-GB" dirty="0" smtClean="0"/>
              <a:t>Message Home </a:t>
            </a:r>
          </a:p>
          <a:p>
            <a:r>
              <a:rPr lang="en-GB" dirty="0" smtClean="0"/>
              <a:t>Loose Dojo points </a:t>
            </a:r>
          </a:p>
          <a:p>
            <a:r>
              <a:rPr lang="en-GB" dirty="0" smtClean="0"/>
              <a:t>Incomplete work completed at start of break or </a:t>
            </a:r>
            <a:r>
              <a:rPr lang="en-GB" dirty="0" smtClean="0"/>
              <a:t>lunch if appropriate.</a:t>
            </a:r>
            <a:endParaRPr lang="en-GB" dirty="0"/>
          </a:p>
        </p:txBody>
      </p:sp>
    </p:spTree>
    <p:extLst>
      <p:ext uri="{BB962C8B-B14F-4D97-AF65-F5344CB8AC3E}">
        <p14:creationId xmlns:p14="http://schemas.microsoft.com/office/powerpoint/2010/main" val="3583691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Curriculum</a:t>
            </a:r>
            <a:endParaRPr lang="en-GB" u="sng" dirty="0"/>
          </a:p>
        </p:txBody>
      </p:sp>
      <p:sp>
        <p:nvSpPr>
          <p:cNvPr id="3" name="Content Placeholder 2"/>
          <p:cNvSpPr>
            <a:spLocks noGrp="1"/>
          </p:cNvSpPr>
          <p:nvPr>
            <p:ph idx="1"/>
          </p:nvPr>
        </p:nvSpPr>
        <p:spPr/>
        <p:txBody>
          <a:bodyPr/>
          <a:lstStyle/>
          <a:p>
            <a:r>
              <a:rPr lang="en-GB" dirty="0" smtClean="0"/>
              <a:t>Maths, English, Guided Reading and Handwriting daily. </a:t>
            </a:r>
          </a:p>
          <a:p>
            <a:r>
              <a:rPr lang="en-GB" dirty="0" smtClean="0"/>
              <a:t>Science, PSHE, RE, Music, PE, French, Computing.</a:t>
            </a:r>
          </a:p>
          <a:p>
            <a:r>
              <a:rPr lang="en-GB" dirty="0" smtClean="0"/>
              <a:t>History/Geography Art/DT</a:t>
            </a:r>
            <a:endParaRPr lang="en-GB" dirty="0"/>
          </a:p>
        </p:txBody>
      </p:sp>
      <p:pic>
        <p:nvPicPr>
          <p:cNvPr id="4" name="Picture 3"/>
          <p:cNvPicPr>
            <a:picLocks noChangeAspect="1"/>
          </p:cNvPicPr>
          <p:nvPr/>
        </p:nvPicPr>
        <p:blipFill rotWithShape="1">
          <a:blip r:embed="rId2"/>
          <a:srcRect l="17167" t="31054" r="18576" b="19988"/>
          <a:stretch/>
        </p:blipFill>
        <p:spPr>
          <a:xfrm>
            <a:off x="5113020" y="3833193"/>
            <a:ext cx="6925010" cy="2967862"/>
          </a:xfrm>
          <a:prstGeom prst="rect">
            <a:avLst/>
          </a:prstGeom>
        </p:spPr>
      </p:pic>
      <p:pic>
        <p:nvPicPr>
          <p:cNvPr id="1026" name="Picture 2" descr="Nessie the Loch Ness Monster: A Scottish Legend • FamilySear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886" y="5014339"/>
            <a:ext cx="2738959" cy="1711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Download Science Transparent HQ PNG Image | FreePNGIm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63535" y="103981"/>
            <a:ext cx="283051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673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Communication</a:t>
            </a:r>
            <a:endParaRPr lang="en-GB" u="sng" dirty="0"/>
          </a:p>
        </p:txBody>
      </p:sp>
      <p:sp>
        <p:nvSpPr>
          <p:cNvPr id="3" name="Content Placeholder 2"/>
          <p:cNvSpPr>
            <a:spLocks noGrp="1"/>
          </p:cNvSpPr>
          <p:nvPr>
            <p:ph idx="1"/>
          </p:nvPr>
        </p:nvSpPr>
        <p:spPr/>
        <p:txBody>
          <a:bodyPr/>
          <a:lstStyle/>
          <a:p>
            <a:r>
              <a:rPr lang="en-GB" dirty="0" smtClean="0"/>
              <a:t>Class Dojo </a:t>
            </a:r>
          </a:p>
          <a:p>
            <a:r>
              <a:rPr lang="en-GB" dirty="0"/>
              <a:t>S</a:t>
            </a:r>
            <a:r>
              <a:rPr lang="en-GB" dirty="0" smtClean="0"/>
              <a:t>chool news letter</a:t>
            </a:r>
          </a:p>
          <a:p>
            <a:r>
              <a:rPr lang="en-GB" dirty="0" smtClean="0"/>
              <a:t>Parents Meetings </a:t>
            </a:r>
          </a:p>
          <a:p>
            <a:r>
              <a:rPr lang="en-GB" dirty="0" smtClean="0"/>
              <a:t>End of a school Day</a:t>
            </a:r>
            <a:endParaRPr lang="en-GB" dirty="0"/>
          </a:p>
        </p:txBody>
      </p:sp>
      <p:pic>
        <p:nvPicPr>
          <p:cNvPr id="4" name="Picture 5" descr="https://www.greenlands.lancsngfl.ac.uk/wp-content/uploads/2020/10/greenlandslogo@0.7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4113" y="390526"/>
            <a:ext cx="13017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The Case for Positive Reinforcement in Classrooms | Ask a Tech Teach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64113" y="2110561"/>
            <a:ext cx="13017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449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Times Tables </a:t>
            </a:r>
            <a:endParaRPr lang="en-GB" u="sng" dirty="0"/>
          </a:p>
        </p:txBody>
      </p:sp>
      <p:sp>
        <p:nvSpPr>
          <p:cNvPr id="3" name="Content Placeholder 2"/>
          <p:cNvSpPr>
            <a:spLocks noGrp="1"/>
          </p:cNvSpPr>
          <p:nvPr>
            <p:ph idx="1"/>
          </p:nvPr>
        </p:nvSpPr>
        <p:spPr/>
        <p:txBody>
          <a:bodyPr/>
          <a:lstStyle/>
          <a:p>
            <a:r>
              <a:rPr lang="en-GB" dirty="0" smtClean="0"/>
              <a:t>Times Table Check in June</a:t>
            </a:r>
          </a:p>
          <a:p>
            <a:r>
              <a:rPr lang="en-GB" dirty="0" smtClean="0"/>
              <a:t>6 Seconds</a:t>
            </a:r>
          </a:p>
          <a:p>
            <a:endParaRPr lang="en-GB" dirty="0"/>
          </a:p>
          <a:p>
            <a:pPr marL="0" indent="0">
              <a:buNone/>
            </a:pPr>
            <a:endParaRPr lang="en-GB" dirty="0" smtClean="0"/>
          </a:p>
          <a:p>
            <a:r>
              <a:rPr lang="en-GB" dirty="0" smtClean="0"/>
              <a:t>Times Table Rock stars</a:t>
            </a:r>
          </a:p>
          <a:p>
            <a:r>
              <a:rPr lang="en-GB" dirty="0" smtClean="0"/>
              <a:t>Songs</a:t>
            </a:r>
          </a:p>
          <a:p>
            <a:r>
              <a:rPr lang="en-GB" dirty="0" smtClean="0"/>
              <a:t>Games </a:t>
            </a:r>
            <a:endParaRPr lang="en-GB" dirty="0"/>
          </a:p>
        </p:txBody>
      </p:sp>
      <p:pic>
        <p:nvPicPr>
          <p:cNvPr id="2050" name="Picture 2" descr="Times Tables Rock Stars | Malvern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180" y="3525890"/>
            <a:ext cx="4219428" cy="23737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35191" t="32086" r="18164" b="21115"/>
          <a:stretch/>
        </p:blipFill>
        <p:spPr>
          <a:xfrm>
            <a:off x="5572412" y="365125"/>
            <a:ext cx="4767370" cy="2690495"/>
          </a:xfrm>
          <a:prstGeom prst="rect">
            <a:avLst/>
          </a:prstGeom>
        </p:spPr>
      </p:pic>
      <p:sp>
        <p:nvSpPr>
          <p:cNvPr id="4" name="Rectangle 3"/>
          <p:cNvSpPr/>
          <p:nvPr/>
        </p:nvSpPr>
        <p:spPr>
          <a:xfrm>
            <a:off x="10562996" y="468254"/>
            <a:ext cx="1301550" cy="6832640"/>
          </a:xfrm>
          <a:prstGeom prst="rect">
            <a:avLst/>
          </a:prstGeom>
          <a:noFill/>
        </p:spPr>
        <p:txBody>
          <a:bodyPr wrap="square" lIns="91440" tIns="45720" rIns="91440" bIns="45720">
            <a:spAutoFit/>
          </a:bodyPr>
          <a:lstStyle/>
          <a:p>
            <a:pPr algn="ctr"/>
            <a:r>
              <a:rPr lang="en-US" sz="3200" dirty="0" smtClean="0">
                <a:ln w="0"/>
                <a:solidFill>
                  <a:srgbClr val="00B050"/>
                </a:solidFill>
                <a:effectLst>
                  <a:outerShdw blurRad="38100" dist="19050" dir="2700000" algn="tl" rotWithShape="0">
                    <a:schemeClr val="dk1">
                      <a:alpha val="40000"/>
                    </a:schemeClr>
                  </a:outerShdw>
                </a:effectLst>
              </a:rPr>
              <a:t>1</a:t>
            </a:r>
          </a:p>
          <a:p>
            <a:pPr algn="ctr"/>
            <a:r>
              <a:rPr lang="en-US" sz="3200" dirty="0" smtClean="0">
                <a:ln w="0"/>
                <a:solidFill>
                  <a:srgbClr val="00B050"/>
                </a:solidFill>
                <a:effectLst>
                  <a:outerShdw blurRad="38100" dist="19050" dir="2700000" algn="tl" rotWithShape="0">
                    <a:schemeClr val="dk1">
                      <a:alpha val="40000"/>
                    </a:schemeClr>
                  </a:outerShdw>
                </a:effectLst>
              </a:rPr>
              <a:t>2</a:t>
            </a:r>
          </a:p>
          <a:p>
            <a:pPr algn="ctr"/>
            <a:r>
              <a:rPr lang="en-US" sz="3200" dirty="0" smtClean="0">
                <a:ln w="0"/>
                <a:solidFill>
                  <a:srgbClr val="00B050"/>
                </a:solidFill>
                <a:effectLst>
                  <a:outerShdw blurRad="38100" dist="19050" dir="2700000" algn="tl" rotWithShape="0">
                    <a:schemeClr val="dk1">
                      <a:alpha val="40000"/>
                    </a:schemeClr>
                  </a:outerShdw>
                </a:effectLst>
              </a:rPr>
              <a:t>5</a:t>
            </a:r>
          </a:p>
          <a:p>
            <a:pPr algn="ctr"/>
            <a:r>
              <a:rPr lang="en-US" sz="3200" dirty="0" smtClean="0">
                <a:ln w="0"/>
                <a:solidFill>
                  <a:srgbClr val="00B050"/>
                </a:solidFill>
                <a:effectLst>
                  <a:outerShdw blurRad="38100" dist="19050" dir="2700000" algn="tl" rotWithShape="0">
                    <a:schemeClr val="dk1">
                      <a:alpha val="40000"/>
                    </a:schemeClr>
                  </a:outerShdw>
                </a:effectLst>
              </a:rPr>
              <a:t>10</a:t>
            </a:r>
          </a:p>
          <a:p>
            <a:pPr algn="ctr"/>
            <a:r>
              <a:rPr lang="en-US" sz="3200" dirty="0" smtClean="0">
                <a:ln w="0"/>
                <a:solidFill>
                  <a:srgbClr val="00B050"/>
                </a:solidFill>
                <a:effectLst>
                  <a:outerShdw blurRad="38100" dist="19050" dir="2700000" algn="tl" rotWithShape="0">
                    <a:schemeClr val="dk1">
                      <a:alpha val="40000"/>
                    </a:schemeClr>
                  </a:outerShdw>
                </a:effectLst>
              </a:rPr>
              <a:t>11</a:t>
            </a:r>
          </a:p>
          <a:p>
            <a:pPr algn="ctr"/>
            <a:r>
              <a:rPr lang="en-US" sz="3200" dirty="0">
                <a:ln w="0"/>
                <a:effectLst>
                  <a:outerShdw blurRad="38100" dist="19050" dir="2700000" algn="tl" rotWithShape="0">
                    <a:schemeClr val="dk1">
                      <a:alpha val="40000"/>
                    </a:schemeClr>
                  </a:outerShdw>
                </a:effectLst>
              </a:rPr>
              <a:t>9</a:t>
            </a:r>
            <a:endParaRPr lang="en-US" sz="3200" dirty="0" smtClean="0">
              <a:ln w="0"/>
              <a:effectLst>
                <a:outerShdw blurRad="38100" dist="19050" dir="2700000" algn="tl" rotWithShape="0">
                  <a:schemeClr val="dk1">
                    <a:alpha val="40000"/>
                  </a:schemeClr>
                </a:outerShdw>
              </a:effectLst>
            </a:endParaRPr>
          </a:p>
          <a:p>
            <a:pPr algn="ctr"/>
            <a:r>
              <a:rPr lang="en-US" sz="3200" b="0" cap="none" spc="0" dirty="0" smtClean="0">
                <a:ln w="0"/>
                <a:solidFill>
                  <a:schemeClr val="tx1"/>
                </a:solidFill>
                <a:effectLst>
                  <a:outerShdw blurRad="38100" dist="19050" dir="2700000" algn="tl" rotWithShape="0">
                    <a:schemeClr val="dk1">
                      <a:alpha val="40000"/>
                    </a:schemeClr>
                  </a:outerShdw>
                </a:effectLst>
              </a:rPr>
              <a:t>3</a:t>
            </a:r>
          </a:p>
          <a:p>
            <a:pPr algn="ctr"/>
            <a:r>
              <a:rPr lang="en-US" sz="3200" dirty="0" smtClean="0">
                <a:ln w="0"/>
                <a:effectLst>
                  <a:outerShdw blurRad="38100" dist="19050" dir="2700000" algn="tl" rotWithShape="0">
                    <a:schemeClr val="dk1">
                      <a:alpha val="40000"/>
                    </a:schemeClr>
                  </a:outerShdw>
                </a:effectLst>
              </a:rPr>
              <a:t>4</a:t>
            </a:r>
          </a:p>
          <a:p>
            <a:pPr algn="ctr"/>
            <a:r>
              <a:rPr lang="en-US" sz="3200" b="0" cap="none" spc="0" dirty="0" smtClean="0">
                <a:ln w="0"/>
                <a:solidFill>
                  <a:schemeClr val="tx1"/>
                </a:solidFill>
                <a:effectLst>
                  <a:outerShdw blurRad="38100" dist="19050" dir="2700000" algn="tl" rotWithShape="0">
                    <a:schemeClr val="dk1">
                      <a:alpha val="40000"/>
                    </a:schemeClr>
                  </a:outerShdw>
                </a:effectLst>
              </a:rPr>
              <a:t>6</a:t>
            </a:r>
          </a:p>
          <a:p>
            <a:pPr algn="ctr"/>
            <a:r>
              <a:rPr lang="en-US" sz="3200" dirty="0" smtClean="0">
                <a:ln w="0"/>
                <a:solidFill>
                  <a:srgbClr val="FF0000"/>
                </a:solidFill>
                <a:effectLst>
                  <a:outerShdw blurRad="38100" dist="19050" dir="2700000" algn="tl" rotWithShape="0">
                    <a:schemeClr val="dk1">
                      <a:alpha val="40000"/>
                    </a:schemeClr>
                  </a:outerShdw>
                </a:effectLst>
              </a:rPr>
              <a:t>7</a:t>
            </a:r>
          </a:p>
          <a:p>
            <a:pPr algn="ctr"/>
            <a:r>
              <a:rPr lang="en-US" sz="3200" b="0" cap="none" spc="0" dirty="0" smtClean="0">
                <a:ln w="0"/>
                <a:solidFill>
                  <a:srgbClr val="FF0000"/>
                </a:solidFill>
                <a:effectLst>
                  <a:outerShdw blurRad="38100" dist="19050" dir="2700000" algn="tl" rotWithShape="0">
                    <a:schemeClr val="dk1">
                      <a:alpha val="40000"/>
                    </a:schemeClr>
                  </a:outerShdw>
                </a:effectLst>
              </a:rPr>
              <a:t>8</a:t>
            </a:r>
          </a:p>
          <a:p>
            <a:pPr algn="ctr"/>
            <a:r>
              <a:rPr lang="en-US" sz="3200" dirty="0" smtClean="0">
                <a:ln w="0"/>
                <a:solidFill>
                  <a:srgbClr val="FF0000"/>
                </a:solidFill>
                <a:effectLst>
                  <a:outerShdw blurRad="38100" dist="19050" dir="2700000" algn="tl" rotWithShape="0">
                    <a:schemeClr val="dk1">
                      <a:alpha val="40000"/>
                    </a:schemeClr>
                  </a:outerShdw>
                </a:effectLst>
              </a:rPr>
              <a:t>12</a:t>
            </a:r>
            <a:endParaRPr lang="en-US" sz="3200" b="0" cap="none" spc="0" dirty="0" smtClean="0">
              <a:ln w="0"/>
              <a:solidFill>
                <a:srgbClr val="FF0000"/>
              </a:solidFill>
              <a:effectLst>
                <a:outerShdw blurRad="38100" dist="19050" dir="2700000" algn="tl" rotWithShape="0">
                  <a:schemeClr val="dk1">
                    <a:alpha val="40000"/>
                  </a:schemeClr>
                </a:outerShdw>
              </a:effectLst>
            </a:endParaRP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0773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PE</a:t>
            </a:r>
            <a:endParaRPr lang="en-GB" u="sng" dirty="0"/>
          </a:p>
        </p:txBody>
      </p:sp>
      <p:sp>
        <p:nvSpPr>
          <p:cNvPr id="3" name="Content Placeholder 2"/>
          <p:cNvSpPr>
            <a:spLocks noGrp="1"/>
          </p:cNvSpPr>
          <p:nvPr>
            <p:ph idx="1"/>
          </p:nvPr>
        </p:nvSpPr>
        <p:spPr/>
        <p:txBody>
          <a:bodyPr/>
          <a:lstStyle/>
          <a:p>
            <a:r>
              <a:rPr lang="en-GB" dirty="0" smtClean="0"/>
              <a:t>Thursday – Team Theme </a:t>
            </a:r>
          </a:p>
          <a:p>
            <a:r>
              <a:rPr lang="en-GB" dirty="0" smtClean="0"/>
              <a:t>Friday – Miss Ainsworth</a:t>
            </a:r>
          </a:p>
          <a:p>
            <a:endParaRPr lang="en-GB" dirty="0"/>
          </a:p>
          <a:p>
            <a:r>
              <a:rPr lang="en-GB" dirty="0" smtClean="0"/>
              <a:t>Kit: White t-shirt, black shorts, black trainers or pumps. </a:t>
            </a:r>
          </a:p>
          <a:p>
            <a:endParaRPr lang="en-GB" dirty="0"/>
          </a:p>
          <a:p>
            <a:r>
              <a:rPr lang="en-GB" dirty="0" smtClean="0"/>
              <a:t>Please no jewellery.</a:t>
            </a:r>
            <a:endParaRPr lang="en-GB" dirty="0"/>
          </a:p>
        </p:txBody>
      </p:sp>
      <p:pic>
        <p:nvPicPr>
          <p:cNvPr id="4" name="Picture 2" descr="Physical Education Icon #353991 - Free Icons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996" y="4600280"/>
            <a:ext cx="4319453" cy="190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90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Homework</a:t>
            </a:r>
            <a:endParaRPr lang="en-GB" u="sng" dirty="0"/>
          </a:p>
        </p:txBody>
      </p:sp>
      <p:sp>
        <p:nvSpPr>
          <p:cNvPr id="3" name="Content Placeholder 2"/>
          <p:cNvSpPr>
            <a:spLocks noGrp="1"/>
          </p:cNvSpPr>
          <p:nvPr>
            <p:ph idx="1"/>
          </p:nvPr>
        </p:nvSpPr>
        <p:spPr/>
        <p:txBody>
          <a:bodyPr/>
          <a:lstStyle/>
          <a:p>
            <a:r>
              <a:rPr lang="en-GB" dirty="0" smtClean="0"/>
              <a:t>Homework task- Times Table Rock stars </a:t>
            </a:r>
          </a:p>
          <a:p>
            <a:r>
              <a:rPr lang="en-GB" dirty="0" smtClean="0"/>
              <a:t>Class Spellings- Edshed</a:t>
            </a:r>
          </a:p>
          <a:p>
            <a:pPr marL="0" indent="0">
              <a:buNone/>
            </a:pPr>
            <a:endParaRPr lang="en-GB" dirty="0"/>
          </a:p>
          <a:p>
            <a:r>
              <a:rPr lang="en-GB" dirty="0" smtClean="0"/>
              <a:t>Set on a Friday and due the following Friday.</a:t>
            </a:r>
          </a:p>
          <a:p>
            <a:r>
              <a:rPr lang="en-GB" dirty="0" smtClean="0"/>
              <a:t>Certificates for 1</a:t>
            </a:r>
            <a:r>
              <a:rPr lang="en-GB" baseline="30000" dirty="0" smtClean="0"/>
              <a:t>st</a:t>
            </a:r>
            <a:r>
              <a:rPr lang="en-GB" dirty="0" smtClean="0"/>
              <a:t> 2</a:t>
            </a:r>
            <a:r>
              <a:rPr lang="en-GB" baseline="30000" dirty="0" smtClean="0"/>
              <a:t>nd</a:t>
            </a:r>
            <a:r>
              <a:rPr lang="en-GB" dirty="0" smtClean="0"/>
              <a:t> 3</a:t>
            </a:r>
            <a:r>
              <a:rPr lang="en-GB" baseline="30000" dirty="0" smtClean="0"/>
              <a:t>rd</a:t>
            </a:r>
            <a:r>
              <a:rPr lang="en-GB" dirty="0" smtClean="0"/>
              <a:t>. </a:t>
            </a:r>
          </a:p>
        </p:txBody>
      </p:sp>
      <p:pic>
        <p:nvPicPr>
          <p:cNvPr id="4" name="Picture 3"/>
          <p:cNvPicPr>
            <a:picLocks noChangeAspect="1"/>
          </p:cNvPicPr>
          <p:nvPr/>
        </p:nvPicPr>
        <p:blipFill rotWithShape="1">
          <a:blip r:embed="rId2"/>
          <a:srcRect l="39007" t="18197" r="37369" b="22802"/>
          <a:stretch/>
        </p:blipFill>
        <p:spPr>
          <a:xfrm>
            <a:off x="8153400" y="1241286"/>
            <a:ext cx="3894056" cy="5470600"/>
          </a:xfrm>
          <a:prstGeom prst="rect">
            <a:avLst/>
          </a:prstGeom>
        </p:spPr>
      </p:pic>
      <p:sp>
        <p:nvSpPr>
          <p:cNvPr id="5" name="Rectangle 4"/>
          <p:cNvSpPr/>
          <p:nvPr/>
        </p:nvSpPr>
        <p:spPr>
          <a:xfrm>
            <a:off x="9926425" y="4807670"/>
            <a:ext cx="1234911" cy="169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1340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428</Words>
  <Application>Microsoft Office PowerPoint</Application>
  <PresentationFormat>Widescreen</PresentationFormat>
  <Paragraphs>86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Twinkl</vt:lpstr>
      <vt:lpstr>Office Theme</vt:lpstr>
      <vt:lpstr>Welcome to Year 4!</vt:lpstr>
      <vt:lpstr>Meet the Staff</vt:lpstr>
      <vt:lpstr>Behaviour</vt:lpstr>
      <vt:lpstr>Rewards and Consequences</vt:lpstr>
      <vt:lpstr>Curriculum</vt:lpstr>
      <vt:lpstr>Communication</vt:lpstr>
      <vt:lpstr>Times Tables </vt:lpstr>
      <vt:lpstr>PE</vt:lpstr>
      <vt:lpstr>Homework</vt:lpstr>
      <vt:lpstr>Reading </vt:lpstr>
      <vt:lpstr>Daily Routine</vt:lpstr>
      <vt:lpstr>PowerPoint Presentation</vt:lpstr>
      <vt:lpstr>Supporting your child in Y4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4!</dc:title>
  <dc:creator>E Ainsworth</dc:creator>
  <cp:lastModifiedBy>Elysia Ainsworth</cp:lastModifiedBy>
  <cp:revision>20</cp:revision>
  <dcterms:created xsi:type="dcterms:W3CDTF">2023-09-07T10:38:18Z</dcterms:created>
  <dcterms:modified xsi:type="dcterms:W3CDTF">2025-09-09T14:38:13Z</dcterms:modified>
</cp:coreProperties>
</file>